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68" r:id="rId4"/>
    <p:sldId id="267" r:id="rId5"/>
    <p:sldId id="271" r:id="rId6"/>
    <p:sldId id="280" r:id="rId7"/>
    <p:sldId id="291" r:id="rId8"/>
    <p:sldId id="281" r:id="rId9"/>
    <p:sldId id="282" r:id="rId10"/>
    <p:sldId id="353" r:id="rId11"/>
    <p:sldId id="292" r:id="rId12"/>
    <p:sldId id="294" r:id="rId13"/>
    <p:sldId id="352" r:id="rId14"/>
    <p:sldId id="310" r:id="rId15"/>
    <p:sldId id="338" r:id="rId16"/>
    <p:sldId id="339" r:id="rId17"/>
    <p:sldId id="342" r:id="rId18"/>
    <p:sldId id="341" r:id="rId19"/>
    <p:sldId id="343" r:id="rId20"/>
    <p:sldId id="344" r:id="rId21"/>
    <p:sldId id="345" r:id="rId22"/>
    <p:sldId id="348" r:id="rId23"/>
    <p:sldId id="349" r:id="rId24"/>
    <p:sldId id="350" r:id="rId25"/>
    <p:sldId id="351" r:id="rId26"/>
    <p:sldId id="317" r:id="rId27"/>
    <p:sldId id="328" r:id="rId28"/>
    <p:sldId id="320" r:id="rId29"/>
    <p:sldId id="319" r:id="rId30"/>
    <p:sldId id="354" r:id="rId31"/>
    <p:sldId id="296" r:id="rId32"/>
    <p:sldId id="297" r:id="rId33"/>
    <p:sldId id="279" r:id="rId34"/>
    <p:sldId id="283" r:id="rId35"/>
    <p:sldId id="284" r:id="rId36"/>
    <p:sldId id="355" r:id="rId37"/>
    <p:sldId id="333" r:id="rId38"/>
    <p:sldId id="334" r:id="rId39"/>
    <p:sldId id="272" r:id="rId40"/>
    <p:sldId id="304" r:id="rId41"/>
    <p:sldId id="307" r:id="rId42"/>
    <p:sldId id="314" r:id="rId43"/>
    <p:sldId id="309" r:id="rId44"/>
    <p:sldId id="311" r:id="rId45"/>
    <p:sldId id="308" r:id="rId46"/>
    <p:sldId id="312" r:id="rId47"/>
    <p:sldId id="335" r:id="rId48"/>
    <p:sldId id="337" r:id="rId49"/>
    <p:sldId id="313" r:id="rId50"/>
    <p:sldId id="323" r:id="rId51"/>
    <p:sldId id="324" r:id="rId52"/>
    <p:sldId id="277" r:id="rId53"/>
    <p:sldId id="325" r:id="rId54"/>
    <p:sldId id="326" r:id="rId55"/>
    <p:sldId id="336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233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3249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3385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1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085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269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598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54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779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60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387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0425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860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331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014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0189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8186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556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6891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9748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8815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2901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2011D-8F6F-44BA-80DD-0144B3FDE38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38EDD-58C9-4F70-A1F2-D18951004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05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2011D-8F6F-44BA-80DD-0144B3FDE3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38EDD-58C9-4F70-A1F2-D18951004D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66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21"/>
          <a:stretch/>
        </p:blipFill>
        <p:spPr bwMode="auto">
          <a:xfrm>
            <a:off x="0" y="2660073"/>
            <a:ext cx="9144000" cy="419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720840"/>
            <a:ext cx="87071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Организация и проведение демонстрационного экзамена по стандартам </a:t>
            </a:r>
            <a:r>
              <a:rPr lang="en-US" sz="5400" b="1" dirty="0" smtClean="0"/>
              <a:t>WorldSkills </a:t>
            </a:r>
            <a:r>
              <a:rPr lang="en-US" sz="5400" b="1" dirty="0"/>
              <a:t>Russia </a:t>
            </a:r>
            <a:r>
              <a:rPr lang="ru-RU" sz="5400" b="1" dirty="0" smtClean="0"/>
              <a:t> </a:t>
            </a:r>
            <a:endParaRPr lang="ru-RU" sz="5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33082" y="5137160"/>
            <a:ext cx="4353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/>
              <a:t>Доклад преподавателя </a:t>
            </a:r>
          </a:p>
          <a:p>
            <a:pPr algn="r"/>
            <a:r>
              <a:rPr lang="ru-RU" sz="2800" b="1" dirty="0"/>
              <a:t>с</a:t>
            </a:r>
            <a:r>
              <a:rPr lang="ru-RU" sz="2800" b="1" dirty="0" smtClean="0"/>
              <a:t>пециальных дисциплин</a:t>
            </a:r>
          </a:p>
          <a:p>
            <a:pPr algn="r"/>
            <a:r>
              <a:rPr lang="ru-RU" sz="2800" b="1" dirty="0" smtClean="0"/>
              <a:t>Новиковой С.К.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284411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1" y="4437112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19672" y="116632"/>
            <a:ext cx="53285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Традиционные формы  ГИА по программам СПО 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1320" y="3068961"/>
            <a:ext cx="1948319" cy="10146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7200" b="1" dirty="0">
                <a:solidFill>
                  <a:prstClr val="white"/>
                </a:solidFill>
              </a:rPr>
              <a:t>ГИА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59640" y="1916833"/>
            <a:ext cx="3132440" cy="115212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white"/>
                </a:solidFill>
              </a:rPr>
              <a:t>защита</a:t>
            </a:r>
            <a:r>
              <a:rPr lang="ru-RU" sz="2800" b="1" dirty="0">
                <a:solidFill>
                  <a:prstClr val="white"/>
                </a:solidFill>
              </a:rPr>
              <a:t>  </a:t>
            </a:r>
            <a:r>
              <a:rPr lang="ru-RU" sz="2400" b="1" dirty="0">
                <a:solidFill>
                  <a:prstClr val="white"/>
                </a:solidFill>
              </a:rPr>
              <a:t>выпускной квалификационной работы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9640" y="4437112"/>
            <a:ext cx="3132440" cy="115212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prstClr val="white"/>
                </a:solidFill>
              </a:rPr>
              <a:t>государственный экзамен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40152" y="1556792"/>
            <a:ext cx="3096344" cy="165618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FFFF00"/>
                </a:solidFill>
              </a:rPr>
              <a:t>для  ППКРС</a:t>
            </a:r>
          </a:p>
          <a:p>
            <a:pPr lvl="0" algn="ctr"/>
            <a:r>
              <a:rPr lang="ru-RU" sz="2000" dirty="0">
                <a:solidFill>
                  <a:prstClr val="white"/>
                </a:solidFill>
              </a:rPr>
              <a:t>выпускная  практическая квалификационная работа и письменная экзаменационная работа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0152" y="3643956"/>
            <a:ext cx="3024336" cy="136815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FFFF00"/>
                </a:solidFill>
              </a:rPr>
              <a:t>для ППССЗ</a:t>
            </a:r>
          </a:p>
          <a:p>
            <a:pPr lvl="0" algn="ctr"/>
            <a:r>
              <a:rPr lang="ru-RU" sz="2400" dirty="0">
                <a:solidFill>
                  <a:prstClr val="white"/>
                </a:solidFill>
              </a:rPr>
              <a:t>дипломная работа (дипломный проект)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08104" y="5589240"/>
            <a:ext cx="3528392" cy="91784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prstClr val="white"/>
                </a:solidFill>
              </a:rPr>
              <a:t>демонстрационный экзамен ???</a:t>
            </a:r>
          </a:p>
        </p:txBody>
      </p:sp>
      <p:cxnSp>
        <p:nvCxnSpPr>
          <p:cNvPr id="16" name="Прямая со стрелкой 15"/>
          <p:cNvCxnSpPr>
            <a:stCxn id="5" idx="3"/>
          </p:cNvCxnSpPr>
          <p:nvPr/>
        </p:nvCxnSpPr>
        <p:spPr>
          <a:xfrm flipV="1">
            <a:off x="2159639" y="3068961"/>
            <a:ext cx="1116217" cy="507341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159640" y="3576302"/>
            <a:ext cx="1044208" cy="8608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92080" y="2204864"/>
            <a:ext cx="648072" cy="28803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292080" y="2492897"/>
            <a:ext cx="648072" cy="172819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292080" y="5013176"/>
            <a:ext cx="1296144" cy="57606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6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3092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095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002" y="-64555"/>
            <a:ext cx="5696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Инновационные компоненты </a:t>
            </a:r>
            <a:r>
              <a:rPr lang="ru-RU" sz="3600" b="1" dirty="0">
                <a:solidFill>
                  <a:srgbClr val="FF0000"/>
                </a:solidFill>
              </a:rPr>
              <a:t>образовательного </a:t>
            </a:r>
            <a:r>
              <a:rPr lang="ru-RU" sz="3200" b="1" dirty="0">
                <a:solidFill>
                  <a:srgbClr val="FF0000"/>
                </a:solidFill>
              </a:rPr>
              <a:t>процесса</a:t>
            </a:r>
            <a:endParaRPr lang="ru-RU" sz="1200" kern="0" dirty="0" smtClean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6" y="3344095"/>
            <a:ext cx="8794135" cy="33252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394593" y="2716500"/>
            <a:ext cx="1008112" cy="597693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706961" y="2716500"/>
            <a:ext cx="1008112" cy="597693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61376" y="177603"/>
            <a:ext cx="3234000" cy="151216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как </a:t>
            </a:r>
            <a:r>
              <a:rPr lang="ru-RU" sz="2800" b="1" dirty="0" smtClean="0">
                <a:solidFill>
                  <a:srgbClr val="000000"/>
                </a:solidFill>
              </a:rPr>
              <a:t>основа подготовки </a:t>
            </a:r>
            <a:r>
              <a:rPr lang="ru-RU" sz="2800" b="1" dirty="0">
                <a:solidFill>
                  <a:srgbClr val="000000"/>
                </a:solidFill>
              </a:rPr>
              <a:t>к проведению ДЭ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1438275" cy="81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1438275" cy="81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06875"/>
            <a:ext cx="1438275" cy="8096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26357"/>
            <a:ext cx="1771650" cy="8096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92" y="1916832"/>
            <a:ext cx="1847850" cy="81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71" y="2722710"/>
            <a:ext cx="1127125" cy="68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25" y="2745849"/>
            <a:ext cx="1127125" cy="63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54" y="2745849"/>
            <a:ext cx="1127125" cy="62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3468751"/>
            <a:ext cx="8208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1.Увеличение практической составляющей профессиональной образовательной программы 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2.Подготовка специалиста под конкретное рабочее место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3.Разнообразие мест получение опыта (учебные мастерские, МФЦПК, рабочее место предприятия, тренировочные полигоны WS, другие образовательные организации, чемпионаты) 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4.Обязательные и дополнительные компетенции (за счёт вариативной составляющей, дополнительных профессиональных программ)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5.Обучение на рабочем месте под управлением наставника (носителя опыта)</a:t>
            </a:r>
          </a:p>
        </p:txBody>
      </p:sp>
    </p:spTree>
    <p:extLst>
      <p:ext uri="{BB962C8B-B14F-4D97-AF65-F5344CB8AC3E}">
        <p14:creationId xmlns="" xmlns:p14="http://schemas.microsoft.com/office/powerpoint/2010/main" val="23955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7605" y="-1956"/>
            <a:ext cx="79519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Требования к проведению демонстрационного экзамена по методике </a:t>
            </a:r>
            <a:r>
              <a:rPr lang="ru-RU" sz="3600" b="1" dirty="0" err="1" smtClean="0">
                <a:solidFill>
                  <a:srgbClr val="C00000"/>
                </a:solidFill>
              </a:rPr>
              <a:t>WorldSkills</a:t>
            </a:r>
            <a:r>
              <a:rPr lang="ru-RU" sz="3600" b="1" dirty="0" smtClean="0">
                <a:solidFill>
                  <a:srgbClr val="C00000"/>
                </a:solidFill>
              </a:rPr>
              <a:t> Россия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30706" y="1752370"/>
            <a:ext cx="8784976" cy="1848846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Современное технологическое оборудование, 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позволяющее выполнять задание, </a:t>
            </a:r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приближен-</a:t>
            </a:r>
          </a:p>
          <a:p>
            <a:pPr lvl="0"/>
            <a:r>
              <a:rPr lang="ru-RU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ное</a:t>
            </a:r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 к </a:t>
            </a:r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производственному, в количестве, </a:t>
            </a:r>
            <a:r>
              <a:rPr lang="ru-RU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дос</a:t>
            </a:r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  <a:p>
            <a:pPr lvl="0"/>
            <a:r>
              <a:rPr lang="ru-RU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таточном</a:t>
            </a:r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 для </a:t>
            </a:r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всей группы обучающихся, </a:t>
            </a:r>
            <a:endParaRPr lang="ru-RU" sz="20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сроки, отводимые на </a:t>
            </a:r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экзаменационные 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процедуры</a:t>
            </a:r>
            <a:endParaRPr lang="ru-RU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65416" y="5539863"/>
            <a:ext cx="8794135" cy="952578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Достаточное количество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Специально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Экспертов, способных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подготовленные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Оценить качество выполняемых работ                 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кадры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6" y="3992537"/>
            <a:ext cx="8794135" cy="11881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5416" y="4049376"/>
            <a:ext cx="66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Контрольно – измерительные материалы, </a:t>
            </a:r>
          </a:p>
          <a:p>
            <a:r>
              <a:rPr lang="ru-RU" b="1" dirty="0">
                <a:solidFill>
                  <a:schemeClr val="bg1"/>
                </a:solidFill>
                <a:latin typeface="Bookman Old Style" pitchFamily="18" charset="0"/>
              </a:rPr>
              <a:t>п</a:t>
            </a: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озволяющие объективно оценить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Достижения обучающихся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87401" y="2117491"/>
            <a:ext cx="2072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Специальные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площадки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0034" y="4019239"/>
            <a:ext cx="22834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Bookman Old Style" pitchFamily="18" charset="0"/>
              </a:rPr>
              <a:t>Специальные</a:t>
            </a:r>
          </a:p>
          <a:p>
            <a:pPr lvl="0" algn="ctr"/>
            <a:r>
              <a:rPr lang="ru-RU" sz="2000" b="1" dirty="0">
                <a:solidFill>
                  <a:srgbClr val="FF0000"/>
                </a:solidFill>
                <a:latin typeface="Bookman Old Style" pitchFamily="18" charset="0"/>
              </a:rPr>
              <a:t>и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нструменты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оценки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444208" y="3068960"/>
            <a:ext cx="1008112" cy="108012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740352" y="4586603"/>
            <a:ext cx="1008112" cy="108012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1545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060848"/>
            <a:ext cx="7884074" cy="36379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b="1" kern="0" dirty="0">
                <a:solidFill>
                  <a:srgbClr val="C00000"/>
                </a:solidFill>
                <a:latin typeface="Bookman Old Style" pitchFamily="18" charset="0"/>
              </a:rPr>
              <a:t>Основные положения организации и проведения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b="1" kern="0" dirty="0">
                <a:solidFill>
                  <a:srgbClr val="C00000"/>
                </a:solidFill>
                <a:latin typeface="Bookman Old Style" pitchFamily="18" charset="0"/>
              </a:rPr>
              <a:t> ГИА в соответствии  с требованиями ФГОС и методикой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C00000"/>
                </a:solidFill>
                <a:latin typeface="Bookman Old Style" pitchFamily="18" charset="0"/>
              </a:rPr>
              <a:t>WorldSkills Russia</a:t>
            </a:r>
            <a:endParaRPr lang="ru-RU" sz="1600" kern="0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57"/>
          <a:stretch/>
        </p:blipFill>
        <p:spPr bwMode="auto">
          <a:xfrm>
            <a:off x="0" y="5567162"/>
            <a:ext cx="2771800" cy="12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76" y="4784725"/>
            <a:ext cx="195103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64273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57"/>
          <a:stretch/>
        </p:blipFill>
        <p:spPr bwMode="auto">
          <a:xfrm>
            <a:off x="0" y="5097680"/>
            <a:ext cx="3779912" cy="17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76" y="4784725"/>
            <a:ext cx="195103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562587"/>
            <a:ext cx="4536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kern="0" dirty="0" smtClean="0">
                <a:solidFill>
                  <a:srgbClr val="C00000"/>
                </a:solidFill>
                <a:latin typeface="Bookman Old Style" pitchFamily="18" charset="0"/>
              </a:rPr>
              <a:t>Изменения</a:t>
            </a:r>
            <a:r>
              <a:rPr lang="ru-RU" sz="4400" b="1" kern="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97839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Определение участников на основании </a:t>
            </a:r>
            <a:r>
              <a:rPr lang="ru-RU" sz="2400" dirty="0">
                <a:solidFill>
                  <a:srgbClr val="FF0000"/>
                </a:solidFill>
                <a:latin typeface="Bookman Old Style" pitchFamily="18" charset="0"/>
              </a:rPr>
              <a:t>заявлений студентов.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Дополнительно к выпускной квалификационной работе введение </a:t>
            </a:r>
            <a:r>
              <a:rPr lang="ru-RU" sz="2400" dirty="0">
                <a:solidFill>
                  <a:srgbClr val="FF0000"/>
                </a:solidFill>
                <a:latin typeface="Bookman Old Style" pitchFamily="18" charset="0"/>
              </a:rPr>
              <a:t>демонстрационного экзамена (ДЭ) </a:t>
            </a:r>
            <a:r>
              <a:rPr lang="ru-RU" sz="2400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по методике </a:t>
            </a:r>
            <a:r>
              <a:rPr lang="en-US" sz="2400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WorldSkills Russia</a:t>
            </a:r>
            <a:r>
              <a:rPr lang="ru-RU" sz="2400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 ( внесение  изменений в Положение о ГИА).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Включение в состав ГЭК </a:t>
            </a:r>
            <a:r>
              <a:rPr lang="ru-RU" sz="2400" dirty="0">
                <a:solidFill>
                  <a:srgbClr val="FF0000"/>
                </a:solidFill>
                <a:latin typeface="Bookman Old Style" pitchFamily="18" charset="0"/>
              </a:rPr>
              <a:t>сертифицированных  экспертов.</a:t>
            </a:r>
          </a:p>
        </p:txBody>
      </p:sp>
    </p:spTree>
    <p:extLst>
      <p:ext uri="{BB962C8B-B14F-4D97-AF65-F5344CB8AC3E}">
        <p14:creationId xmlns="" xmlns:p14="http://schemas.microsoft.com/office/powerpoint/2010/main" val="2333929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04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57"/>
          <a:stretch/>
        </p:blipFill>
        <p:spPr bwMode="auto">
          <a:xfrm>
            <a:off x="0" y="5097680"/>
            <a:ext cx="3779912" cy="17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40" y="5097680"/>
            <a:ext cx="1656533" cy="17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3877" y="116632"/>
            <a:ext cx="5257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Роль </a:t>
            </a:r>
            <a:endParaRPr lang="ru-RU" sz="3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образовательной </a:t>
            </a:r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организации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087577" y="23402"/>
            <a:ext cx="8056423" cy="6834598"/>
          </a:xfrm>
          <a:prstGeom prst="rightArrow">
            <a:avLst>
              <a:gd name="adj1" fmla="val 50000"/>
              <a:gd name="adj2" fmla="val 506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756" y="1916832"/>
            <a:ext cx="3600400" cy="30243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</a:rPr>
              <a:t>Определяют базовые площадки для проведения квалификационных испытаний (учебно-производственные мастерские ПОО, либо производственные площадки  предприятий – социальных партнеров</a:t>
            </a:r>
            <a:r>
              <a:rPr lang="ru-RU" sz="3200" b="1" dirty="0">
                <a:solidFill>
                  <a:prstClr val="white"/>
                </a:solidFill>
              </a:rPr>
              <a:t>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93244" y="1928533"/>
            <a:ext cx="2448272" cy="30243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Создают рабочую группу, которая координирует деятельность по подготовке к ГИА.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2200" y="1916832"/>
            <a:ext cx="2664293" cy="30243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Формирует </a:t>
            </a:r>
            <a:r>
              <a:rPr lang="ru-RU" sz="2400" b="1" dirty="0" smtClean="0">
                <a:solidFill>
                  <a:prstClr val="white"/>
                </a:solidFill>
              </a:rPr>
              <a:t>апелляционную </a:t>
            </a:r>
            <a:r>
              <a:rPr lang="ru-RU" sz="2400" b="1" dirty="0">
                <a:solidFill>
                  <a:prstClr val="white"/>
                </a:solidFill>
              </a:rPr>
              <a:t>комиссию из экспертов по компетенциям для решения спорных вопросов.</a:t>
            </a:r>
          </a:p>
        </p:txBody>
      </p:sp>
    </p:spTree>
    <p:extLst>
      <p:ext uri="{BB962C8B-B14F-4D97-AF65-F5344CB8AC3E}">
        <p14:creationId xmlns="" xmlns:p14="http://schemas.microsoft.com/office/powerpoint/2010/main" val="2154451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88640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Bookman Old Style" pitchFamily="18" charset="0"/>
              </a:rPr>
              <a:t>Формы проведения ГИА в новом формате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04037"/>
            <a:ext cx="1872208" cy="242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лево 9"/>
          <p:cNvSpPr/>
          <p:nvPr/>
        </p:nvSpPr>
        <p:spPr>
          <a:xfrm>
            <a:off x="4752020" y="2266853"/>
            <a:ext cx="4333889" cy="3024336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prstClr val="white"/>
                </a:solidFill>
                <a:latin typeface="Bookman Old Style" pitchFamily="18" charset="0"/>
              </a:rPr>
              <a:t>с применением методик </a:t>
            </a:r>
            <a:r>
              <a:rPr lang="en-US" sz="2800" b="1" dirty="0">
                <a:solidFill>
                  <a:prstClr val="white"/>
                </a:solidFill>
                <a:latin typeface="Bookman Old Style" pitchFamily="18" charset="0"/>
              </a:rPr>
              <a:t>WorldSkills</a:t>
            </a:r>
            <a:r>
              <a:rPr lang="ru-RU" sz="2800" b="1" dirty="0">
                <a:solidFill>
                  <a:prstClr val="white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179512" y="2266853"/>
            <a:ext cx="4392488" cy="302433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Bookman Old Style" pitchFamily="18" charset="0"/>
              </a:rPr>
              <a:t>по методике </a:t>
            </a:r>
            <a:r>
              <a:rPr lang="en-US" sz="3600" b="1" dirty="0">
                <a:solidFill>
                  <a:prstClr val="white"/>
                </a:solidFill>
                <a:latin typeface="Bookman Old Style" pitchFamily="18" charset="0"/>
              </a:rPr>
              <a:t>WorldSkills</a:t>
            </a:r>
            <a:endParaRPr lang="ru-RU" sz="3600" b="1" dirty="0">
              <a:solidFill>
                <a:prstClr val="white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7596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7350" y="-195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kern="0" dirty="0" smtClean="0">
                <a:solidFill>
                  <a:srgbClr val="FF0000"/>
                </a:solidFill>
                <a:latin typeface="Bookman Old Style" pitchFamily="18" charset="0"/>
              </a:rPr>
              <a:t>ГИА по методике </a:t>
            </a:r>
            <a:r>
              <a:rPr lang="en-US" sz="4400" b="1" kern="0" dirty="0" smtClean="0">
                <a:solidFill>
                  <a:srgbClr val="FF0000"/>
                </a:solidFill>
                <a:latin typeface="Bookman Old Style" pitchFamily="18" charset="0"/>
              </a:rPr>
              <a:t>WorldSkills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79512" y="2084210"/>
            <a:ext cx="8784976" cy="64807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задания для ДЭ  должны быть согласованы национальным экспертом;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79512" y="2870982"/>
            <a:ext cx="8784976" cy="1062074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задания можно согласовать при соблюдении определенных условий – полное соответствие техническому описанию компетенции, т.е. охватывают все составные части компетенции по всем модулям  технического описания;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79512" y="5733256"/>
            <a:ext cx="8794135" cy="64807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даст возможность внести результаты в систему </a:t>
            </a:r>
            <a:r>
              <a:rPr lang="en-US" b="1" dirty="0">
                <a:solidFill>
                  <a:prstClr val="white"/>
                </a:solidFill>
                <a:latin typeface="Bookman Old Style" pitchFamily="18" charset="0"/>
              </a:rPr>
              <a:t>CIS</a:t>
            </a:r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 и выдать сертификаты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2" y="4088867"/>
            <a:ext cx="87941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Блок-схема: альтернативный процесс 12"/>
          <p:cNvSpPr/>
          <p:nvPr/>
        </p:nvSpPr>
        <p:spPr>
          <a:xfrm>
            <a:off x="170354" y="4862756"/>
            <a:ext cx="8794134" cy="64807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финансово затратная (оплата работы экспертов);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0352" y="4088867"/>
            <a:ext cx="865012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данная форма  продолжительна по времени и может превысить сроки проведения ГИА;</a:t>
            </a:r>
          </a:p>
        </p:txBody>
      </p:sp>
    </p:spTree>
    <p:extLst>
      <p:ext uri="{BB962C8B-B14F-4D97-AF65-F5344CB8AC3E}">
        <p14:creationId xmlns="" xmlns:p14="http://schemas.microsoft.com/office/powerpoint/2010/main" val="61512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7350" y="-195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Bookman Old Style" pitchFamily="18" charset="0"/>
              </a:rPr>
              <a:t>ГИА с применением методик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79512" y="2121702"/>
            <a:ext cx="8784976" cy="64807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</a:rPr>
              <a:t>исключается строгое соответствие заданий требованиям </a:t>
            </a:r>
            <a:r>
              <a:rPr lang="en-US" sz="2000" b="1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WorldSkills</a:t>
            </a:r>
            <a:r>
              <a:rPr lang="ru-RU" sz="2000" b="1" dirty="0">
                <a:solidFill>
                  <a:prstClr val="black">
                    <a:lumMod val="95000"/>
                  </a:prstClr>
                </a:solidFill>
                <a:latin typeface="Bookman Old Style" pitchFamily="18" charset="0"/>
              </a:rPr>
              <a:t>;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42003" y="2870982"/>
            <a:ext cx="8717548" cy="990066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</a:rPr>
              <a:t>можно подготовить задания по одному модулю, либо по всем модулям, но не по всем составным частям компетенции;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1675" y="5733256"/>
            <a:ext cx="8794135" cy="952578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ПОО </a:t>
            </a: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сами определяют принципиальную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позицию в выборе формы проведения ГИА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0" y="4005064"/>
            <a:ext cx="8794135" cy="15121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5680" y="4099427"/>
            <a:ext cx="8650120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</a:rPr>
              <a:t>если  задания составлены не по всем составным частям компетенции, то их вес будут ниже, следовательно, и выполнение не позволит выпускникам  набрать необходимое количество баллов.</a:t>
            </a:r>
          </a:p>
        </p:txBody>
      </p:sp>
    </p:spTree>
    <p:extLst>
      <p:ext uri="{BB962C8B-B14F-4D97-AF65-F5344CB8AC3E}">
        <p14:creationId xmlns="" xmlns:p14="http://schemas.microsoft.com/office/powerpoint/2010/main" val="3377451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248597" y="2037360"/>
            <a:ext cx="6696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На сегодняшний день иметь рабочую профессию – это       не только полезно и               востребовано, но ещё        интересно и довольно прибыльно!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" y="4071273"/>
            <a:ext cx="2894825" cy="271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"/>
          <a:stretch/>
        </p:blipFill>
        <p:spPr bwMode="auto">
          <a:xfrm>
            <a:off x="122782" y="2085489"/>
            <a:ext cx="2125815" cy="230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5604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-1956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Bookman Old Style" pitchFamily="18" charset="0"/>
              </a:rPr>
              <a:t>Руководители ПОО</a:t>
            </a:r>
            <a:endParaRPr lang="ru-RU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080196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prstClr val="black"/>
                </a:solidFill>
              </a:rPr>
              <a:t>Определяют </a:t>
            </a:r>
            <a:r>
              <a:rPr lang="ru-RU" sz="2000" b="1" dirty="0" smtClean="0">
                <a:solidFill>
                  <a:srgbClr val="FF0000"/>
                </a:solidFill>
              </a:rPr>
              <a:t>ответственных кураторов по </a:t>
            </a:r>
            <a:r>
              <a:rPr lang="ru-RU" sz="2000" b="1" dirty="0" smtClean="0">
                <a:solidFill>
                  <a:prstClr val="black"/>
                </a:solidFill>
              </a:rPr>
              <a:t>каждой </a:t>
            </a:r>
            <a:r>
              <a:rPr lang="ru-RU" sz="2000" b="1" dirty="0" smtClean="0">
                <a:solidFill>
                  <a:srgbClr val="FF0000"/>
                </a:solidFill>
              </a:rPr>
              <a:t>компетенции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из числа представителей экспертного сообщества и из числа работников ПОО.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    Ответственные кураторы по компетенциям, отвечают за подготовку 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    документации,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рабочих мест, материально – техническое обеспечение 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    рабочих мест.</a:t>
            </a:r>
          </a:p>
          <a:p>
            <a:endParaRPr lang="ru-RU" sz="2000" b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prstClr val="black"/>
                </a:solidFill>
              </a:rPr>
              <a:t>Выбирают </a:t>
            </a:r>
            <a:r>
              <a:rPr lang="ru-RU" sz="2000" b="1" dirty="0" smtClean="0">
                <a:solidFill>
                  <a:srgbClr val="FF0000"/>
                </a:solidFill>
              </a:rPr>
              <a:t>базовые площадки </a:t>
            </a:r>
            <a:r>
              <a:rPr lang="ru-RU" sz="2000" b="1" dirty="0" smtClean="0">
                <a:solidFill>
                  <a:prstClr val="black"/>
                </a:solidFill>
              </a:rPr>
              <a:t>для проведения демонстрационного экзамена.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b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prstClr val="black"/>
                </a:solidFill>
              </a:rPr>
              <a:t>Формируют </a:t>
            </a:r>
            <a:r>
              <a:rPr lang="ru-RU" sz="2000" b="1" dirty="0" smtClean="0">
                <a:solidFill>
                  <a:srgbClr val="FF0000"/>
                </a:solidFill>
              </a:rPr>
              <a:t>план мероприятий </a:t>
            </a:r>
            <a:r>
              <a:rPr lang="ru-RU" sz="2000" b="1" dirty="0" smtClean="0">
                <a:solidFill>
                  <a:prstClr val="black"/>
                </a:solidFill>
              </a:rPr>
              <a:t>по проведению ГИА в новом формате и корректируют </a:t>
            </a:r>
            <a:r>
              <a:rPr lang="ru-RU" sz="2000" b="1" dirty="0" smtClean="0">
                <a:solidFill>
                  <a:srgbClr val="FF0000"/>
                </a:solidFill>
              </a:rPr>
              <a:t>локальные акты по проведению ГИА </a:t>
            </a:r>
            <a:r>
              <a:rPr lang="ru-RU" sz="2000" b="1" dirty="0" smtClean="0">
                <a:solidFill>
                  <a:prstClr val="black"/>
                </a:solidFill>
              </a:rPr>
              <a:t>в ПОО.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b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prstClr val="black"/>
                </a:solidFill>
              </a:rPr>
              <a:t>Разрабатывают и утверждают </a:t>
            </a:r>
            <a:r>
              <a:rPr lang="ru-RU" sz="2000" b="1" dirty="0" smtClean="0">
                <a:solidFill>
                  <a:srgbClr val="FF0000"/>
                </a:solidFill>
              </a:rPr>
              <a:t>порядок (регламент) проведения ГИА </a:t>
            </a:r>
            <a:r>
              <a:rPr lang="ru-RU" sz="2000" b="1" dirty="0" smtClean="0">
                <a:solidFill>
                  <a:prstClr val="black"/>
                </a:solidFill>
              </a:rPr>
              <a:t>в новом формате.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775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308" y="260647"/>
            <a:ext cx="5112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9" dirty="0">
                <a:solidFill>
                  <a:srgbClr val="C00000"/>
                </a:solidFill>
              </a:rPr>
              <a:t>Этапы подготовки к проведению ДЭ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50734" y="2034820"/>
            <a:ext cx="8712968" cy="444113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За 6 месяцев: </a:t>
            </a:r>
            <a:r>
              <a:rPr lang="ru-RU" sz="2800" dirty="0">
                <a:solidFill>
                  <a:prstClr val="black"/>
                </a:solidFill>
              </a:rPr>
              <a:t>-Разрабатываются задания, критерии оценки, инфраструктурные листы;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</a:rPr>
              <a:t>За 4 месяца: </a:t>
            </a:r>
            <a:r>
              <a:rPr lang="ru-RU" sz="2800" dirty="0">
                <a:solidFill>
                  <a:prstClr val="black"/>
                </a:solidFill>
              </a:rPr>
              <a:t>-Определяется перечень компетенций, по которым проводится экзамен;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</a:rPr>
              <a:t>За 3 месяца: </a:t>
            </a:r>
            <a:r>
              <a:rPr lang="ru-RU" sz="2800" dirty="0">
                <a:solidFill>
                  <a:prstClr val="black"/>
                </a:solidFill>
              </a:rPr>
              <a:t>-Определяются площадки проведения экзаменов; </a:t>
            </a:r>
          </a:p>
          <a:p>
            <a:pPr algn="ctr"/>
            <a:r>
              <a:rPr lang="ru-RU" sz="2800" dirty="0">
                <a:solidFill>
                  <a:prstClr val="black"/>
                </a:solidFill>
              </a:rPr>
              <a:t>             -Определяет график проведения экзаменов;</a:t>
            </a:r>
          </a:p>
          <a:p>
            <a:pPr algn="ctr"/>
            <a:r>
              <a:rPr lang="ru-RU" sz="2800" dirty="0">
                <a:solidFill>
                  <a:prstClr val="black"/>
                </a:solidFill>
              </a:rPr>
              <a:t>      </a:t>
            </a:r>
            <a:r>
              <a:rPr lang="ru-RU" sz="2800" dirty="0" smtClean="0">
                <a:solidFill>
                  <a:prstClr val="black"/>
                </a:solidFill>
              </a:rPr>
              <a:t>        </a:t>
            </a:r>
            <a:r>
              <a:rPr lang="ru-RU" sz="2800" dirty="0">
                <a:solidFill>
                  <a:prstClr val="black"/>
                </a:solidFill>
              </a:rPr>
              <a:t>-Определяются главные эксперты на каждую площадку; </a:t>
            </a:r>
          </a:p>
        </p:txBody>
      </p:sp>
    </p:spTree>
    <p:extLst>
      <p:ext uri="{BB962C8B-B14F-4D97-AF65-F5344CB8AC3E}">
        <p14:creationId xmlns="" xmlns:p14="http://schemas.microsoft.com/office/powerpoint/2010/main" val="2897915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308" y="260647"/>
            <a:ext cx="5112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9" dirty="0">
                <a:solidFill>
                  <a:srgbClr val="C00000"/>
                </a:solidFill>
              </a:rPr>
              <a:t>Этапы подготовки к проведению ДЭ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2084210"/>
            <a:ext cx="8712968" cy="444113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За 2 месяца: </a:t>
            </a:r>
            <a:r>
              <a:rPr lang="ru-RU" sz="2800" dirty="0" smtClean="0">
                <a:solidFill>
                  <a:prstClr val="black"/>
                </a:solidFill>
              </a:rPr>
              <a:t>- Регламент проведения экзамена; </a:t>
            </a:r>
          </a:p>
          <a:p>
            <a:pPr marL="457200" indent="-457200" algn="ctr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</a:rPr>
              <a:t>План </a:t>
            </a:r>
            <a:r>
              <a:rPr lang="ru-RU" sz="2800" dirty="0">
                <a:solidFill>
                  <a:prstClr val="black"/>
                </a:solidFill>
              </a:rPr>
              <a:t>мероприятий по </a:t>
            </a:r>
            <a:r>
              <a:rPr lang="ru-RU" sz="2800" dirty="0" smtClean="0">
                <a:solidFill>
                  <a:prstClr val="black"/>
                </a:solidFill>
              </a:rPr>
              <a:t>подготовке </a:t>
            </a:r>
          </a:p>
          <a:p>
            <a:pPr algn="ctr"/>
            <a:r>
              <a:rPr lang="ru-RU" sz="2800" dirty="0">
                <a:solidFill>
                  <a:prstClr val="black"/>
                </a:solidFill>
              </a:rPr>
              <a:t>к</a:t>
            </a:r>
            <a:r>
              <a:rPr lang="ru-RU" sz="2800" dirty="0" smtClean="0">
                <a:solidFill>
                  <a:prstClr val="black"/>
                </a:solidFill>
              </a:rPr>
              <a:t> проведению экзамена; 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 - Список студентов, сдающих экзамен, регистрация всех заявленных участников в единой системе мониторинга;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  За </a:t>
            </a:r>
            <a:r>
              <a:rPr lang="ru-RU" sz="2800" b="1" dirty="0">
                <a:solidFill>
                  <a:prstClr val="black"/>
                </a:solidFill>
              </a:rPr>
              <a:t>1 месяц: </a:t>
            </a:r>
            <a:r>
              <a:rPr lang="ru-RU" sz="2800" dirty="0">
                <a:solidFill>
                  <a:prstClr val="black"/>
                </a:solidFill>
              </a:rPr>
              <a:t>-Размещение на сайте организации всех документов о проведении экзамена; </a:t>
            </a:r>
            <a:endParaRPr lang="ru-RU" sz="2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9367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308" y="260647"/>
            <a:ext cx="5112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9" dirty="0">
                <a:solidFill>
                  <a:srgbClr val="C00000"/>
                </a:solidFill>
              </a:rPr>
              <a:t>Этапы подготовки к проведению ДЭ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2084210"/>
            <a:ext cx="8712968" cy="444113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За </a:t>
            </a:r>
            <a:r>
              <a:rPr lang="ru-RU" sz="3600" b="1" dirty="0">
                <a:solidFill>
                  <a:prstClr val="black"/>
                </a:solidFill>
              </a:rPr>
              <a:t>2 дня</a:t>
            </a:r>
            <a:r>
              <a:rPr lang="ru-RU" sz="3600" b="1" dirty="0" smtClean="0">
                <a:solidFill>
                  <a:prstClr val="black"/>
                </a:solidFill>
              </a:rPr>
              <a:t>:</a:t>
            </a:r>
          </a:p>
          <a:p>
            <a:pPr algn="ctr"/>
            <a:r>
              <a:rPr lang="ru-RU" sz="3600" b="1" dirty="0" smtClean="0">
                <a:solidFill>
                  <a:prstClr val="black"/>
                </a:solidFill>
              </a:rPr>
              <a:t> </a:t>
            </a:r>
            <a:r>
              <a:rPr lang="ru-RU" sz="3600" dirty="0">
                <a:solidFill>
                  <a:prstClr val="black"/>
                </a:solidFill>
              </a:rPr>
              <a:t>- Контрольная проверка площадки Главным экспертом, составление протокола </a:t>
            </a:r>
            <a:endParaRPr lang="ru-RU" sz="3600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За </a:t>
            </a:r>
            <a:r>
              <a:rPr lang="ru-RU" sz="3600" b="1" dirty="0">
                <a:solidFill>
                  <a:prstClr val="black"/>
                </a:solidFill>
              </a:rPr>
              <a:t>1 день: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3600" dirty="0" smtClean="0">
                <a:solidFill>
                  <a:prstClr val="black"/>
                </a:solidFill>
              </a:rPr>
              <a:t>- </a:t>
            </a:r>
            <a:r>
              <a:rPr lang="ru-RU" sz="3600" dirty="0">
                <a:solidFill>
                  <a:prstClr val="black"/>
                </a:solidFill>
              </a:rPr>
              <a:t>Настройка оборудования экспертной группой. Составление протокола</a:t>
            </a:r>
            <a:r>
              <a:rPr lang="ru-RU" sz="2800" dirty="0">
                <a:solidFill>
                  <a:prstClr val="black"/>
                </a:solidFill>
              </a:rPr>
              <a:t>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803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344" y="-47274"/>
            <a:ext cx="64220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Bookman Old Style" pitchFamily="18" charset="0"/>
              </a:rPr>
              <a:t>Особенности демонстрационного экзамена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784976" cy="479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7085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4" y="-87613"/>
            <a:ext cx="9164813" cy="6945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40751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1135" y="11266"/>
            <a:ext cx="7056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4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Основными регламентирующими документами  демонстрационного экзамена по стандартам </a:t>
            </a:r>
            <a:r>
              <a:rPr lang="ru-RU" sz="2800" b="1" dirty="0" err="1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WorldSkills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 </a:t>
            </a:r>
            <a:br>
              <a:rPr lang="ru-RU" sz="2800" b="1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 </a:t>
            </a:r>
            <a:r>
              <a:rPr lang="ru-RU" sz="2800" b="1" spc="-4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являются </a:t>
            </a:r>
            <a:r>
              <a:rPr lang="ru-RU" sz="2800" b="1" u="heavy" spc="-4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4</a:t>
            </a:r>
            <a:r>
              <a:rPr lang="ru-RU" sz="2800" b="1" u="heavy" spc="-57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 </a:t>
            </a:r>
            <a:r>
              <a:rPr lang="ru-RU" sz="2800" b="1" u="heavy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документа</a:t>
            </a:r>
            <a:r>
              <a:rPr lang="ru-RU" sz="2800" b="1" dirty="0">
                <a:solidFill>
                  <a:srgbClr val="C00000"/>
                </a:solidFill>
                <a:latin typeface="Arial"/>
                <a:ea typeface="+mj-ea"/>
                <a:cs typeface="Arial"/>
              </a:rPr>
              <a:t>: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агетная рамка 3"/>
          <p:cNvSpPr/>
          <p:nvPr/>
        </p:nvSpPr>
        <p:spPr>
          <a:xfrm>
            <a:off x="1811078" y="1916832"/>
            <a:ext cx="6984776" cy="7920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Кодекс этики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1832783" y="2852936"/>
            <a:ext cx="6984776" cy="138822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Методика организации демонстрационного </a:t>
            </a:r>
            <a:r>
              <a:rPr lang="ru-RU" sz="4000" b="1" dirty="0"/>
              <a:t>экзамена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835696" y="4348902"/>
            <a:ext cx="6984776" cy="144016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Техническое описание компетенции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1832783" y="5949280"/>
            <a:ext cx="6984776" cy="7920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Конкурсное задание</a:t>
            </a:r>
            <a:endParaRPr lang="ru-RU" sz="4000" b="1" dirty="0"/>
          </a:p>
        </p:txBody>
      </p: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3794"/>
            <a:ext cx="1664327" cy="953881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1281"/>
            <a:ext cx="1835695" cy="13278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RightUp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5" y="3989889"/>
            <a:ext cx="1853597" cy="1534422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27746"/>
            <a:ext cx="1676240" cy="1243068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7277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4" y="-87613"/>
            <a:ext cx="9164813" cy="6945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40751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1135" y="188640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spc="-4" dirty="0">
                <a:solidFill>
                  <a:srgbClr val="C00000"/>
                </a:solidFill>
                <a:latin typeface="Times New Roman"/>
                <a:ea typeface="+mj-ea"/>
                <a:cs typeface="Arial"/>
              </a:rPr>
              <a:t>Кодекс этики</a:t>
            </a:r>
            <a:endParaRPr lang="ru-RU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9164"/>
            <a:ext cx="8496943" cy="454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9686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1424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0779" y="-94168"/>
            <a:ext cx="7056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-9" dirty="0">
                <a:solidFill>
                  <a:srgbClr val="C00000"/>
                </a:solidFill>
              </a:rPr>
              <a:t>Вспомогательные </a:t>
            </a:r>
            <a:endParaRPr lang="ru-RU" sz="6000" b="1" spc="-9" dirty="0" smtClean="0">
              <a:solidFill>
                <a:srgbClr val="C00000"/>
              </a:solidFill>
            </a:endParaRPr>
          </a:p>
          <a:p>
            <a:pPr algn="ctr"/>
            <a:r>
              <a:rPr lang="ru-RU" sz="6000" b="1" spc="-9" dirty="0" smtClean="0">
                <a:solidFill>
                  <a:srgbClr val="C00000"/>
                </a:solidFill>
              </a:rPr>
              <a:t>документы</a:t>
            </a:r>
            <a:r>
              <a:rPr lang="ru-RU" sz="6000" b="1" spc="-9" dirty="0">
                <a:solidFill>
                  <a:srgbClr val="C00000"/>
                </a:solidFill>
              </a:rPr>
              <a:t>: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Багетная рамка 1"/>
          <p:cNvSpPr/>
          <p:nvPr/>
        </p:nvSpPr>
        <p:spPr>
          <a:xfrm>
            <a:off x="2483768" y="1844824"/>
            <a:ext cx="6232942" cy="129614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План застройки конкурсной площадки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1008"/>
            <a:ext cx="62611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309172"/>
            <a:ext cx="62611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5923" y="3549206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Инфраструктурный лист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02705" y="5419589"/>
            <a:ext cx="58326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Критерии оценки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7281"/>
            <a:ext cx="2160240" cy="183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93678"/>
            <a:ext cx="2206013" cy="13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8" y="5309172"/>
            <a:ext cx="2206014" cy="137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7027" y="4121491"/>
            <a:ext cx="19201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err="1">
                <a:solidFill>
                  <a:prstClr val="white"/>
                </a:solidFill>
              </a:rPr>
              <a:t>Тулбокс</a:t>
            </a:r>
            <a:endParaRPr lang="ru-RU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700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4" y="-35705"/>
            <a:ext cx="1398462" cy="1790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9926" y="0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-9" dirty="0">
                <a:solidFill>
                  <a:srgbClr val="C00000"/>
                </a:solidFill>
              </a:rPr>
              <a:t>Пример </a:t>
            </a:r>
            <a:endParaRPr lang="ru-RU" sz="5400" b="1" spc="-9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b="1" spc="-9" dirty="0" smtClean="0">
                <a:solidFill>
                  <a:srgbClr val="C00000"/>
                </a:solidFill>
              </a:rPr>
              <a:t>Плана </a:t>
            </a:r>
            <a:r>
              <a:rPr lang="ru-RU" sz="5400" b="1" spc="-9" dirty="0">
                <a:solidFill>
                  <a:srgbClr val="C00000"/>
                </a:solidFill>
              </a:rPr>
              <a:t>застройки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4.jpeg" descr="C:\Users\Администратор\Desktop\WSR 2017\Акредитация СЦК\Аккредит. Столица\План площадки СЦК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28" y="1754326"/>
            <a:ext cx="8640960" cy="49150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404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9926" y="0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-9" dirty="0">
                <a:solidFill>
                  <a:srgbClr val="C00000"/>
                </a:solidFill>
              </a:rPr>
              <a:t>Пример </a:t>
            </a:r>
            <a:endParaRPr lang="ru-RU" sz="5400" b="1" spc="-9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b="1" spc="-9" dirty="0" smtClean="0">
                <a:solidFill>
                  <a:srgbClr val="C00000"/>
                </a:solidFill>
              </a:rPr>
              <a:t>Плана </a:t>
            </a:r>
            <a:r>
              <a:rPr lang="ru-RU" sz="5400" b="1" spc="-9" dirty="0">
                <a:solidFill>
                  <a:srgbClr val="C00000"/>
                </a:solidFill>
              </a:rPr>
              <a:t>застройки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/>
          <a:srcRect t="3576"/>
          <a:stretch/>
        </p:blipFill>
        <p:spPr>
          <a:xfrm>
            <a:off x="251520" y="2090958"/>
            <a:ext cx="8712968" cy="4578401"/>
          </a:xfrm>
          <a:prstGeom prst="rect">
            <a:avLst/>
          </a:prstGeom>
          <a:ln w="3492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="" xmlns:p14="http://schemas.microsoft.com/office/powerpoint/2010/main" val="11355613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916832"/>
            <a:ext cx="8640960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/>
              <a:t>«Один из наших приоритетов – введение новых требований при государственной итоговой аттестации в абсолютно новой форме, а именно форме демонстрационного экзамена. Он даст возможность оценить результаты освоения образовательной программы в условиях, которые могут моделировать реальную производственную ситуацию»</a:t>
            </a:r>
          </a:p>
          <a:p>
            <a:endParaRPr lang="ru-RU" sz="2800" dirty="0" smtClean="0"/>
          </a:p>
          <a:p>
            <a:r>
              <a:rPr lang="ru-RU" sz="2800" dirty="0" smtClean="0"/>
              <a:t>О.Ю. Васильева, министр образования </a:t>
            </a:r>
            <a:endParaRPr lang="en-US" sz="2800" dirty="0" smtClean="0"/>
          </a:p>
          <a:p>
            <a:r>
              <a:rPr lang="ru-RU" sz="2800" dirty="0" smtClean="0"/>
              <a:t>и </a:t>
            </a:r>
            <a:r>
              <a:rPr lang="ru-RU" sz="2800" dirty="0" smtClean="0"/>
              <a:t>науки Российской Федерации</a:t>
            </a:r>
            <a:endParaRPr lang="ru-RU" sz="2800" dirty="0"/>
          </a:p>
        </p:txBody>
      </p:sp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81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05145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09120"/>
            <a:ext cx="2217499" cy="234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 – измерительных материалов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5934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1. Паспорт  комплекта оценочных (контрольно - измерительных) материалов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2874" y="2285019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</a:rPr>
              <a:t>Область применения (наименование программы - ФГОС) для оценки результатов освоения следующих профессиональных модулей промежуточной и/или  государственной (итоговой) аттестации.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</a:rPr>
              <a:t>Описание процедуры оценки и системы оценивания по программе.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</a:rPr>
              <a:t>Инструменты для теоретического экзамена.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721" y="4992830"/>
            <a:ext cx="8635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2. Оценочные (контрольно - измерительные) материалы для промежуточной и/или государственной (итоговой) аттестации.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1564" y="5862463"/>
            <a:ext cx="8302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</a:rPr>
              <a:t>Экспертные листы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054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7028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88640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Bookman Old Style" pitchFamily="18" charset="0"/>
              </a:rPr>
              <a:t>Сравнение </a:t>
            </a:r>
            <a:endParaRPr lang="ru-RU" sz="4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форм </a:t>
            </a:r>
            <a:r>
              <a:rPr lang="ru-RU" sz="4000" b="1" dirty="0">
                <a:solidFill>
                  <a:srgbClr val="FF0000"/>
                </a:solidFill>
                <a:latin typeface="Bookman Old Style" pitchFamily="18" charset="0"/>
              </a:rPr>
              <a:t>проведения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3782" t="3352" r="65101" b="14"/>
          <a:stretch/>
        </p:blipFill>
        <p:spPr bwMode="auto">
          <a:xfrm>
            <a:off x="120824" y="2204864"/>
            <a:ext cx="2867891" cy="4280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71" y="1357878"/>
            <a:ext cx="3451225" cy="512762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74" y="1665864"/>
            <a:ext cx="345122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48" y="1936456"/>
            <a:ext cx="2604626" cy="39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0800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2872" y="54756"/>
            <a:ext cx="56494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Выпускники, прошедшие аттестационные испытания в формате демонстрационного экзамена получают возможность: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997839"/>
            <a:ext cx="8568952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800" b="1" dirty="0" smtClean="0"/>
              <a:t> Одновременно с подтверждением уровня освоения образовательной программы в соответствии с федеральными государственными образовательными стандартами подтвердить свою квалификацию в соответствии с требованиями международных стандартов </a:t>
            </a:r>
            <a:r>
              <a:rPr lang="en-US" sz="2800" b="1" dirty="0"/>
              <a:t>WorldSkills </a:t>
            </a:r>
            <a:r>
              <a:rPr lang="ru-RU" sz="2800" b="1" u="sng" dirty="0" smtClean="0"/>
              <a:t> </a:t>
            </a:r>
            <a:r>
              <a:rPr lang="ru-RU" sz="2800" b="1" dirty="0" smtClean="0"/>
              <a:t>без прохождения дополнительных аттестационных испытаний.</a:t>
            </a:r>
            <a:endParaRPr lang="ru-RU" sz="2800" b="1" dirty="0"/>
          </a:p>
        </p:txBody>
      </p:sp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01" y="4976664"/>
            <a:ext cx="1696799" cy="1881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66365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02872" y="54756"/>
            <a:ext cx="5649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Выпускники, прошедшие аттестационные испытания в формате демонстрационного экзамена получают возможность: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24" y="2420888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200" b="1" dirty="0" smtClean="0"/>
              <a:t> Подтвердить свою квалификацию по      отдельным профессиональным модулям, востребованным предприятиями-работодателями и получить предложение о трудоустройстве на этапе выпуска из образовательной организации.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4125626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02871" y="54756"/>
            <a:ext cx="63167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Выпускники, прошедшие аттестационные испытания в формате демонстрационного экзамена получают возможность: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204864"/>
            <a:ext cx="79208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 smtClean="0"/>
              <a:t>Одновременно с получением диплома о среднем профессиональном образовании получить документ, подтверждающий квалификацию, признаваемый предприятиями, осуществляющими деятельность 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 в соответствии со стандартами  </a:t>
            </a:r>
          </a:p>
          <a:p>
            <a:r>
              <a:rPr lang="ru-RU" sz="3200" b="1" dirty="0" smtClean="0"/>
              <a:t>     </a:t>
            </a:r>
            <a:r>
              <a:rPr lang="en-US" sz="3200" b="1" dirty="0"/>
              <a:t>WorldSkills </a:t>
            </a:r>
            <a:r>
              <a:rPr lang="en-US" sz="3200" b="1" dirty="0" smtClean="0"/>
              <a:t>Russia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382756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" y="0"/>
            <a:ext cx="918009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485" y="-148836"/>
            <a:ext cx="91296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Основной  принцип демонстрационного экзамена  -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«здесь и сейчас»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/>
          <a:srcRect t="5248" b="11493"/>
          <a:stretch/>
        </p:blipFill>
        <p:spPr>
          <a:xfrm rot="530682">
            <a:off x="147682" y="1623719"/>
            <a:ext cx="4963748" cy="253133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9952" y="3789039"/>
            <a:ext cx="4968552" cy="297089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" name="Рисунок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39952" y="1556792"/>
            <a:ext cx="4680520" cy="223224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9" name="Рисунок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324543" y="4086351"/>
            <a:ext cx="4320480" cy="23762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="" xmlns:p14="http://schemas.microsoft.com/office/powerpoint/2010/main" val="3510025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3277" y="0"/>
            <a:ext cx="6316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демонстрационного экзамена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стандартам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 Russia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033" y="2204864"/>
            <a:ext cx="871296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Ж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еребьевка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рабочих мест в присутствии всех участников;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Прохождение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инструктажа по охране труда и технике безопасности; 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latin typeface="Times New Roman"/>
              </a:rPr>
              <a:t>П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одготовка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рабочих мест, проверка инструментов, материалов и оборудования участниками;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latin typeface="Times New Roman"/>
              </a:rPr>
              <a:t>О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знакомление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с регламентом проведения экзамена (под подпись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ru-RU" sz="320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619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2871" y="54756"/>
            <a:ext cx="63167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демонстрационного экзамена по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стандартам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 Russia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566" y="1700808"/>
            <a:ext cx="87129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latin typeface="Times New Roman"/>
              </a:rPr>
              <a:t>О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знакомление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с заданием (если задание состоит из нескольких модулей, то ознакомление происходит отдельно перед каждым модулем);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latin typeface="Times New Roman"/>
              </a:rPr>
              <a:t>В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ыполнение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экзаменационного задания после указания главного эксперта;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3200" dirty="0" smtClean="0">
                <a:latin typeface="Times New Roman"/>
              </a:rPr>
              <a:t>О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ценка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результатов выполнения экзаменационного задания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экспертами(</a:t>
            </a:r>
            <a:r>
              <a:rPr lang="ru-RU" sz="3200" dirty="0">
                <a:latin typeface="Times New Roman"/>
              </a:rPr>
              <a:t>э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ксперт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не может оценивать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выпускников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из 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организации, в которой он работает. Оценка не может выставляться в присутствии участника)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9560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09120"/>
            <a:ext cx="2217499" cy="234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35696" y="188640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требования для всех компетенций при проведении ДЭ.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7604" y="2136339"/>
            <a:ext cx="75248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рабочего места;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соблюдение техники безопасности;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знание технологических процессов;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авыки коммуникации и межличностных 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отношений;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онимание трендов развития отрасли;  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эффективности расхода ресурсов;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авыки управления временем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 проектами.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4488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2" y="88369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4324" y="24943"/>
            <a:ext cx="81810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Демонстрационный экзамен </a:t>
            </a:r>
            <a:r>
              <a:rPr lang="ru-RU" sz="4400" dirty="0" smtClean="0">
                <a:solidFill>
                  <a:srgbClr val="FF0000"/>
                </a:solidFill>
                <a:latin typeface="Bookman Old Style" pitchFamily="18" charset="0"/>
              </a:rPr>
              <a:t>– </a:t>
            </a:r>
            <a:r>
              <a:rPr lang="ru-RU" sz="3200" dirty="0">
                <a:solidFill>
                  <a:srgbClr val="FF0000"/>
                </a:solidFill>
                <a:latin typeface="Bookman Old Style" pitchFamily="18" charset="0"/>
              </a:rPr>
              <a:t>оценка результатов обучения методом наблюдения за выполнением трудовых </a:t>
            </a:r>
            <a:r>
              <a:rPr lang="ru-RU" sz="3200" dirty="0" smtClean="0">
                <a:solidFill>
                  <a:srgbClr val="FF0000"/>
                </a:solidFill>
                <a:latin typeface="Bookman Old Style" pitchFamily="18" charset="0"/>
              </a:rPr>
              <a:t>действий на </a:t>
            </a:r>
            <a:r>
              <a:rPr lang="ru-RU" sz="3200" dirty="0">
                <a:solidFill>
                  <a:srgbClr val="FF0000"/>
                </a:solidFill>
                <a:latin typeface="Bookman Old Style" pitchFamily="18" charset="0"/>
              </a:rPr>
              <a:t>рабочем месте</a:t>
            </a:r>
            <a:endParaRPr lang="ru-RU" sz="36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2" y="2271711"/>
            <a:ext cx="4665417" cy="389359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42414"/>
            <a:ext cx="4824536" cy="36004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82098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66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4" y="2348880"/>
            <a:ext cx="1944216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979712" y="196400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Демонстрационный экзамен </a:t>
            </a:r>
            <a:r>
              <a:rPr lang="ru-RU" sz="2000" b="1" dirty="0" smtClean="0">
                <a:solidFill>
                  <a:srgbClr val="C00000"/>
                </a:solidFill>
              </a:rPr>
              <a:t>— </a:t>
            </a:r>
            <a:r>
              <a:rPr lang="ru-RU" sz="2000" b="1" dirty="0" smtClean="0"/>
              <a:t>это процедура, позволяющая обучающемуся в условиях, приближенных к производственным продемонстрировать освоенные профессиональные компетенции.</a:t>
            </a:r>
            <a:endParaRPr lang="ru-RU" sz="2000" b="1" dirty="0"/>
          </a:p>
        </p:txBody>
      </p:sp>
      <p:sp>
        <p:nvSpPr>
          <p:cNvPr id="7" name="AutoShape 6" descr="https://img.tyt.by/620x620s/n/08/f/plitochniki_minsk_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9" y="2549227"/>
            <a:ext cx="3096344" cy="423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81" y="3980307"/>
            <a:ext cx="2118397" cy="288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2196948"/>
            <a:ext cx="3577672" cy="45858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Целью проведения демонстрационного экзамена (ДЭ) </a:t>
            </a:r>
            <a:r>
              <a:rPr lang="ru-RU" sz="2000" b="1" dirty="0">
                <a:solidFill>
                  <a:prstClr val="black"/>
                </a:solidFill>
              </a:rPr>
              <a:t>является определение соответствия результатов освоения образовательных программ среднего профессионального образования требованиям стандартов </a:t>
            </a:r>
            <a:r>
              <a:rPr lang="ru-RU" sz="2000" b="1" dirty="0" err="1" smtClean="0">
                <a:solidFill>
                  <a:prstClr val="black"/>
                </a:solidFill>
              </a:rPr>
              <a:t>WorldSkills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Russia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и федеральных государственных образовательных стандартов СПО по соответствующим компетенциям.</a:t>
            </a:r>
          </a:p>
        </p:txBody>
      </p:sp>
    </p:spTree>
    <p:extLst>
      <p:ext uri="{BB962C8B-B14F-4D97-AF65-F5344CB8AC3E}">
        <p14:creationId xmlns="" xmlns:p14="http://schemas.microsoft.com/office/powerpoint/2010/main" val="4022290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344" y="-129910"/>
            <a:ext cx="75021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srgbClr val="C00000"/>
                </a:solidFill>
                <a:latin typeface="Bookman Old Style" pitchFamily="18" charset="0"/>
              </a:rPr>
              <a:t>Этапы демонстрационного экзамена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2096852"/>
            <a:ext cx="8640960" cy="79208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200" b="1" dirty="0" smtClean="0"/>
              <a:t> Проверка и настройка оборудования сертифицированными экспертами</a:t>
            </a:r>
            <a:endParaRPr lang="ru-RU" sz="32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996952"/>
            <a:ext cx="3024336" cy="6480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/>
              <a:t> Инструктаж</a:t>
            </a:r>
            <a:endParaRPr lang="ru-RU" sz="3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3721046"/>
            <a:ext cx="3024336" cy="7200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/>
              <a:t> Экзамен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4581128"/>
            <a:ext cx="8640960" cy="57606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200" b="1" dirty="0" smtClean="0"/>
              <a:t> Подведение итогов и оглашение результатов</a:t>
            </a:r>
            <a:endParaRPr lang="ru-RU" sz="3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373216"/>
            <a:ext cx="8640960" cy="12961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  В ходе выполнения задания экзаменуемым разрешается общаться только с представителями ГЭК. Общение с третьими лицами запрещено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5472608" cy="152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6042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344" y="-47274"/>
            <a:ext cx="7430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C00000"/>
                </a:solidFill>
                <a:latin typeface="Bookman Old Style" pitchFamily="18" charset="0"/>
              </a:rPr>
              <a:t>Этапы демонстрационного экзамена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4" y="2084210"/>
            <a:ext cx="8640960" cy="466498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3263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344" y="417611"/>
            <a:ext cx="5413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C00000"/>
                </a:solidFill>
                <a:latin typeface="Bookman Old Style" pitchFamily="18" charset="0"/>
              </a:rPr>
              <a:t>Документы</a:t>
            </a:r>
            <a:r>
              <a:rPr lang="ru-RU" sz="4400" b="1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841242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техническое описание заданий </a:t>
            </a:r>
            <a:r>
              <a:rPr lang="ru-RU" sz="2400" dirty="0" smtClean="0"/>
              <a:t>для ДЭ (описание объема работы, его форма и структуры, нормы времени, выбор оборудования и материалов)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инфраструктурные листы </a:t>
            </a:r>
            <a:r>
              <a:rPr lang="ru-RU" sz="2400" dirty="0" smtClean="0"/>
              <a:t>(список материалов, оборудования и всех предметов, необходимых для экзамена)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критерии оценки </a:t>
            </a:r>
            <a:r>
              <a:rPr lang="ru-RU" sz="2400" dirty="0" smtClean="0"/>
              <a:t>экзамена по отдельным компетенциям (профессиям)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индивидуальный оценочный лист </a:t>
            </a:r>
            <a:r>
              <a:rPr lang="ru-RU" sz="2400" dirty="0" smtClean="0"/>
              <a:t>экзаменуемого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шкалы приведения </a:t>
            </a:r>
            <a:r>
              <a:rPr lang="ru-RU" sz="2400" dirty="0" smtClean="0"/>
              <a:t>балловой системы к оценочной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протокол ГИА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b="1" dirty="0"/>
              <a:t> </a:t>
            </a:r>
            <a:r>
              <a:rPr lang="ru-RU" sz="2800" b="1" dirty="0" smtClean="0"/>
              <a:t>документация по охране труда и технике безопасности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4183009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344" y="-47274"/>
            <a:ext cx="5413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FF0000"/>
                </a:solidFill>
                <a:latin typeface="Bookman Old Style" pitchFamily="18" charset="0"/>
              </a:rPr>
              <a:t>Эксперты </a:t>
            </a:r>
            <a:r>
              <a:rPr lang="en-US" sz="5400" b="1" dirty="0">
                <a:solidFill>
                  <a:srgbClr val="FF0000"/>
                </a:solidFill>
                <a:latin typeface="Bookman Old Style" pitchFamily="18" charset="0"/>
              </a:rPr>
              <a:t>WSR</a:t>
            </a:r>
            <a:r>
              <a:rPr lang="ru-RU" sz="44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532" y="2131802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Для оценки ДЭ в состав ГЭК должно быть включено не 5 сертифицированных экспертов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Сертифицированных экспертов </a:t>
            </a:r>
            <a:r>
              <a:rPr lang="en-US" sz="2400" dirty="0" smtClean="0"/>
              <a:t>WSR </a:t>
            </a:r>
            <a:r>
              <a:rPr lang="ru-RU" sz="2400" dirty="0" smtClean="0"/>
              <a:t>в день экзамена организаторы на площадке – организуют квалификационные испытания, проводят измерения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В каждой ГЭК ответственный по компетенции из числа сертифицированных экспертов ежедневно передает в РКЦ результаты ГИА для ввода в систему </a:t>
            </a:r>
            <a:r>
              <a:rPr lang="en-US" sz="2400" dirty="0" smtClean="0"/>
              <a:t>CIS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Экспертам из других регионов трансфер и проживание оплачивается образовательной организация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193359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344" y="-47274"/>
            <a:ext cx="64220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latin typeface="Bookman Old Style" pitchFamily="18" charset="0"/>
              </a:rPr>
              <a:t>Технология разработки заданий для ДЭ ГИА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5081" y="2076384"/>
            <a:ext cx="4032448" cy="45131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87343" y="2090959"/>
            <a:ext cx="4176464" cy="45131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должно быть разработано так, </a:t>
            </a:r>
          </a:p>
          <a:p>
            <a:pPr algn="ctr"/>
            <a:r>
              <a:rPr lang="ru-RU" dirty="0"/>
              <a:t>чтобы выпускник смогли продемонстрировать </a:t>
            </a:r>
            <a:r>
              <a:rPr lang="ru-RU" dirty="0" smtClean="0"/>
              <a:t>навыки</a:t>
            </a:r>
            <a:r>
              <a:rPr lang="ru-RU" dirty="0"/>
              <a:t>, </a:t>
            </a:r>
            <a:r>
              <a:rPr lang="ru-RU" dirty="0" smtClean="0"/>
              <a:t>указ </a:t>
            </a:r>
            <a:r>
              <a:rPr lang="ru-RU" b="1" dirty="0">
                <a:solidFill>
                  <a:schemeClr val="tx1"/>
                </a:solidFill>
              </a:rPr>
              <a:t>задание должно быть разработано так, чтобы выпускник смогли продемонстрировать навыки, указанные в Техническом описании и продемонстрировать степень владения мастерством</a:t>
            </a:r>
          </a:p>
          <a:p>
            <a:pPr algn="ctr"/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1" y="2090959"/>
            <a:ext cx="2511574" cy="167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9175" y="3923257"/>
            <a:ext cx="395172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/>
              <a:t>за основу берется задание финала </a:t>
            </a:r>
            <a:endParaRPr lang="ru-RU" b="1" dirty="0" smtClean="0"/>
          </a:p>
          <a:p>
            <a:pPr lvl="0"/>
            <a:r>
              <a:rPr lang="ru-RU" b="1" dirty="0" smtClean="0"/>
              <a:t>Национального </a:t>
            </a:r>
            <a:r>
              <a:rPr lang="ru-RU" b="1" dirty="0"/>
              <a:t>Чемпионата </a:t>
            </a:r>
            <a:r>
              <a:rPr lang="en-US" b="1" dirty="0"/>
              <a:t>WSR</a:t>
            </a:r>
            <a:r>
              <a:rPr lang="ru-RU" b="1" dirty="0"/>
              <a:t> </a:t>
            </a:r>
            <a:endParaRPr lang="ru-RU" b="1" dirty="0" smtClean="0"/>
          </a:p>
          <a:p>
            <a:pPr lvl="0"/>
            <a:r>
              <a:rPr lang="ru-RU" b="1" dirty="0" smtClean="0"/>
              <a:t>и </a:t>
            </a:r>
            <a:r>
              <a:rPr lang="ru-RU" b="1" dirty="0"/>
              <a:t>дорабатывается  в соответствии </a:t>
            </a:r>
            <a:endParaRPr lang="ru-RU" b="1" dirty="0" smtClean="0"/>
          </a:p>
          <a:p>
            <a:pPr lvl="0"/>
            <a:r>
              <a:rPr lang="ru-RU" b="1" dirty="0" smtClean="0"/>
              <a:t>с </a:t>
            </a:r>
            <a:r>
              <a:rPr lang="ru-RU" b="1" dirty="0"/>
              <a:t>требованиями ФГОС к результатам  </a:t>
            </a:r>
            <a:endParaRPr lang="ru-RU" b="1" dirty="0" smtClean="0"/>
          </a:p>
          <a:p>
            <a:pPr lvl="0"/>
            <a:r>
              <a:rPr lang="ru-RU" b="1" dirty="0" smtClean="0"/>
              <a:t>освоения  </a:t>
            </a:r>
            <a:r>
              <a:rPr lang="ru-RU" b="1" dirty="0"/>
              <a:t>ППКРС (ППССЗ)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62" y="2174024"/>
            <a:ext cx="25114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420898" y="5651762"/>
            <a:ext cx="3967526" cy="703745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469174" y="5651759"/>
            <a:ext cx="4102825" cy="703745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1236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1521" y="366886"/>
            <a:ext cx="6422032" cy="76944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latin typeface="Bookman Old Style" pitchFamily="18" charset="0"/>
              </a:rPr>
              <a:t>Критерии оценки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49408" y="1963300"/>
            <a:ext cx="8784976" cy="477379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420" y="2342487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dirty="0"/>
              <a:t> </a:t>
            </a:r>
            <a:r>
              <a:rPr lang="ru-RU" sz="2400" dirty="0" smtClean="0"/>
              <a:t>Критерии оценки выполненного задания разрабатываются в соответствии с Регламентом соревнований </a:t>
            </a:r>
            <a:r>
              <a:rPr lang="en-US" sz="2400" dirty="0" smtClean="0"/>
              <a:t>WorldSkills</a:t>
            </a:r>
            <a:r>
              <a:rPr lang="ru-RU" sz="2400" dirty="0" smtClean="0"/>
              <a:t> </a:t>
            </a:r>
            <a:r>
              <a:rPr lang="en-US" sz="2400" dirty="0" smtClean="0"/>
              <a:t>Russia</a:t>
            </a:r>
            <a:r>
              <a:rPr lang="ru-RU" sz="2400" dirty="0" smtClean="0"/>
              <a:t>, техническим описанием компетенции (профессии)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/>
              <a:t>Выполнение экзаменационные задания оцениваются только в соответствии с процедурами оценки </a:t>
            </a:r>
            <a:r>
              <a:rPr lang="en-US" sz="2400" dirty="0" smtClean="0"/>
              <a:t>WSR</a:t>
            </a:r>
            <a:endParaRPr lang="ru-RU" sz="24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/>
              <a:t>Результаты отражают  в экзаменационной ведомости и заносятся в </a:t>
            </a:r>
            <a:r>
              <a:rPr lang="en-US" sz="2400" dirty="0" smtClean="0"/>
              <a:t>CIS</a:t>
            </a:r>
            <a:endParaRPr lang="ru-RU" sz="24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/>
              <a:t>Выпускники по результатам выполнения демонстрационного экзамена получают сертификат</a:t>
            </a:r>
            <a:endParaRPr lang="ru-RU" dirty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Критерии оценки по компетенции (профессии) и документация по ОТ и ТБ размещается на официальном интернет – ресурсе ПОО (СЦК)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9834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07"/>
            <a:ext cx="9144000" cy="689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4664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6"/>
            <a:ext cx="3600400" cy="1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1584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7604" y="-5324"/>
            <a:ext cx="6422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solidFill>
                  <a:srgbClr val="FF0000"/>
                </a:solidFill>
                <a:latin typeface="Bookman Old Style" pitchFamily="18" charset="0"/>
              </a:rPr>
              <a:t>Результат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1" y="1974062"/>
            <a:ext cx="5688633" cy="4782084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11916" y="1974062"/>
            <a:ext cx="5656228" cy="4782084"/>
          </a:xfrm>
          <a:prstGeom prst="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Скругленный прямоугольник 4"/>
          <p:cNvSpPr/>
          <p:nvPr/>
        </p:nvSpPr>
        <p:spPr>
          <a:xfrm>
            <a:off x="467544" y="3370059"/>
            <a:ext cx="5256584" cy="18722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429000"/>
            <a:ext cx="5256583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/>
              <a:t>По итогам демонстрационного экзамена выпускники получают от координационного центра </a:t>
            </a:r>
            <a:r>
              <a:rPr lang="ru-RU" dirty="0" err="1"/>
              <a:t>WorldSkills</a:t>
            </a:r>
            <a:r>
              <a:rPr lang="ru-RU" dirty="0"/>
              <a:t> по </a:t>
            </a:r>
            <a:r>
              <a:rPr lang="ru-RU" dirty="0" smtClean="0"/>
              <a:t>Республике Крым свидетельство</a:t>
            </a:r>
            <a:r>
              <a:rPr lang="ru-RU" dirty="0"/>
              <a:t>, с указанным количеством набранных баллов, члены экзаменационных комиссий, оценивающих результаты, получают сертификат эксперта.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55837"/>
            <a:ext cx="4032447" cy="4391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LeftDown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1331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19397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-5324"/>
            <a:ext cx="48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Проведение демонстрационного экзамена </a:t>
            </a:r>
            <a:r>
              <a:rPr lang="ru-RU" sz="2000" b="1" dirty="0">
                <a:solidFill>
                  <a:srgbClr val="C00000"/>
                </a:solidFill>
                <a:latin typeface="Bookman Old Style" pitchFamily="18" charset="0"/>
              </a:rPr>
              <a:t>планируется по результатам каждого модуля входящего в программу СПО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540" y="1314797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dirty="0">
                <a:solidFill>
                  <a:srgbClr val="FF0000"/>
                </a:solidFill>
                <a:latin typeface="Bookman Old Style" pitchFamily="18" charset="0"/>
              </a:rPr>
              <a:t>Сложностью проведения демонстрационного экзамена является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2174215"/>
            <a:ext cx="8712968" cy="14401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необходимость наличия современного технологического оборудования, позволяющего выполнить задание, приближенное к производственному в количестве, обеспечивающем выполнение задания всей группы обучающихся в сроки, отводимые на экзаменационные процедуры;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5736" y="5517232"/>
            <a:ext cx="6696744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наличие достаточного количества экспертов способных оценить качество выполняемых работ в течение всего времени проведения экзаменационных процедур.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524328" y="3307296"/>
            <a:ext cx="724376" cy="724376"/>
            <a:chOff x="6820368" y="845106"/>
            <a:chExt cx="724376" cy="724376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Стрелка вниз 12"/>
            <p:cNvSpPr/>
            <p:nvPr/>
          </p:nvSpPr>
          <p:spPr>
            <a:xfrm>
              <a:off x="6820368" y="845106"/>
              <a:ext cx="724376" cy="724376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  <p:sp>
          <p:nvSpPr>
            <p:cNvPr id="14" name="Стрелка вниз 4"/>
            <p:cNvSpPr/>
            <p:nvPr/>
          </p:nvSpPr>
          <p:spPr>
            <a:xfrm>
              <a:off x="6983353" y="845106"/>
              <a:ext cx="398406" cy="5450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" y="4725144"/>
            <a:ext cx="1818351" cy="200553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482437" y="4031672"/>
            <a:ext cx="7410044" cy="8877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Bookman Old Style" pitchFamily="18" charset="0"/>
              </a:rPr>
              <a:t>разработка контрольно-измерительных материалов для проведения демонстрационного экзамена, позволяющих объективно оценить достижения обучающихся.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524328" y="4852466"/>
            <a:ext cx="724376" cy="724376"/>
            <a:chOff x="6820368" y="845106"/>
            <a:chExt cx="724376" cy="724376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Стрелка вниз 20"/>
            <p:cNvSpPr/>
            <p:nvPr/>
          </p:nvSpPr>
          <p:spPr>
            <a:xfrm>
              <a:off x="6820368" y="845106"/>
              <a:ext cx="724376" cy="724376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  <p:sp>
          <p:nvSpPr>
            <p:cNvPr id="22" name="Стрелка вниз 4"/>
            <p:cNvSpPr/>
            <p:nvPr/>
          </p:nvSpPr>
          <p:spPr>
            <a:xfrm>
              <a:off x="6983353" y="845106"/>
              <a:ext cx="398406" cy="54509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66365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"/>
            <a:ext cx="9144000" cy="68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8933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7604" y="21104"/>
            <a:ext cx="8086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C00000"/>
                </a:solidFill>
              </a:rPr>
              <a:t>ПОРЯДОК ОРГАНИЗАЦИИ ДЕМОНСТРАЦИОННОГО ЭКЗАМЕНА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 без подачи заявки в РЦК WS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60096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</a:rPr>
              <a:t>1. Для организации и проведения ДЭ приказом директора ПОО создаётся рабочая группа и экз. комиссия (экспертная группа) для проведения итогового ДЭ. Рабочая группа для организации и проведения ДЭ разрабатывает пакет документов, включающий в себя: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описание процедуры, условия и срока проведения ДЭ;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список материально-технического оснащения рабочих мест для проведения ДЭ;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список участников процедуры ДЭ;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задание на итоговый ДЭ;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критерии оценки результатов обучения;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оценочный лист по заданию на ДЭ с дескрипторами </a:t>
            </a:r>
            <a:r>
              <a:rPr lang="ru-RU" sz="1600" dirty="0" err="1">
                <a:solidFill>
                  <a:prstClr val="black"/>
                </a:solidFill>
              </a:rPr>
              <a:t>сформированности</a:t>
            </a:r>
            <a:r>
              <a:rPr lang="ru-RU" sz="1600" dirty="0">
                <a:solidFill>
                  <a:prstClr val="black"/>
                </a:solidFill>
              </a:rPr>
              <a:t> ОК и спецификацией ПК,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освоение которых подтверждается действиями обучающегося на ДЭ;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лист ознакомления обучающихся с регламентом и технологиями оценочных процедур;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протокол итогового ДЭ;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- документацию по охране труда и технике безопасности;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*экспресс-анкета для обучающихся об оценке степени удовлетворенности образовательным процессом по программе обучения.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2. Составление расписания и схемы диспетчеризации потоков обучающихся.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3. Подготовка площадки для проведения ДЭ в соответствии с заданием; установка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необходимого аппаратного и программного обеспечения в лабораториях ПОО.</a:t>
            </a:r>
          </a:p>
        </p:txBody>
      </p:sp>
    </p:spTree>
    <p:extLst>
      <p:ext uri="{BB962C8B-B14F-4D97-AF65-F5344CB8AC3E}">
        <p14:creationId xmlns="" xmlns:p14="http://schemas.microsoft.com/office/powerpoint/2010/main" val="2360058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36980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59532" y="2084210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mtClean="0">
                <a:solidFill>
                  <a:srgbClr val="FF0000"/>
                </a:solidFill>
              </a:rPr>
              <a:t>WORLDSKILLS</a:t>
            </a:r>
            <a:endParaRPr lang="ru-RU" sz="7200" b="1" dirty="0">
              <a:solidFill>
                <a:srgbClr val="FF0000"/>
              </a:solidFill>
            </a:endParaRPr>
          </a:p>
          <a:p>
            <a:pPr algn="ctr"/>
            <a:r>
              <a:rPr lang="ru-RU" sz="4800" b="1" dirty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ru-RU" sz="7200" b="1" dirty="0">
                <a:solidFill>
                  <a:srgbClr val="FF0000"/>
                </a:solidFill>
              </a:rPr>
              <a:t>ПУТЬ К УСПЕХУ! </a:t>
            </a:r>
          </a:p>
        </p:txBody>
      </p:sp>
    </p:spTree>
    <p:extLst>
      <p:ext uri="{BB962C8B-B14F-4D97-AF65-F5344CB8AC3E}">
        <p14:creationId xmlns="" xmlns:p14="http://schemas.microsoft.com/office/powerpoint/2010/main" val="1874856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313" y="930048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</a:rPr>
              <a:t>И ЭТО НАМ ПО СИЛАМ!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61481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8892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22376" y="0"/>
            <a:ext cx="4837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Преимущества демонстрационного экзамена: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997839"/>
            <a:ext cx="8568952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Для выпускника техникума преимущество </a:t>
            </a:r>
            <a:r>
              <a:rPr lang="ru-RU" sz="2800" b="1" dirty="0"/>
              <a:t>очевидно. Он не просто сдаёт выпускной экзамен, но и подтверждает квалификацию в соответствии с международными стандартами. Тот, кто сдаёт экзамен успешно, получает </a:t>
            </a:r>
            <a:r>
              <a:rPr lang="ru-RU" sz="2800" b="1" dirty="0" smtClean="0"/>
              <a:t>Паспорт  компетенций (</a:t>
            </a:r>
            <a:r>
              <a:rPr lang="en-US" sz="2800" b="1" dirty="0" smtClean="0"/>
              <a:t>Skills </a:t>
            </a:r>
            <a:r>
              <a:rPr lang="en-US" sz="2800" b="1" dirty="0" smtClean="0"/>
              <a:t>P</a:t>
            </a:r>
            <a:r>
              <a:rPr lang="en-US" sz="2800" b="1" dirty="0" smtClean="0"/>
              <a:t>assport</a:t>
            </a:r>
            <a:r>
              <a:rPr lang="ru-RU" sz="2800" b="1" dirty="0" smtClean="0"/>
              <a:t>)</a:t>
            </a:r>
            <a:r>
              <a:rPr lang="ru-RU" sz="2800" b="1" dirty="0" smtClean="0"/>
              <a:t>,</a:t>
            </a:r>
            <a:r>
              <a:rPr lang="ru-RU" sz="2800" b="1" dirty="0" smtClean="0"/>
              <a:t>которую </a:t>
            </a:r>
            <a:r>
              <a:rPr lang="ru-RU" sz="2800" b="1" dirty="0"/>
              <a:t>можно предъявлять во время собеседования при трудоустройстве. </a:t>
            </a:r>
          </a:p>
        </p:txBody>
      </p:sp>
    </p:spTree>
    <p:extLst>
      <p:ext uri="{BB962C8B-B14F-4D97-AF65-F5344CB8AC3E}">
        <p14:creationId xmlns="" xmlns:p14="http://schemas.microsoft.com/office/powerpoint/2010/main" val="2007076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22376" y="0"/>
            <a:ext cx="4909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Преимущества демонстрационного экзамена: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88839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Выгоды получают и работодатели, приходящие на экзамен.</a:t>
            </a:r>
            <a:r>
              <a:rPr lang="ru-RU" sz="2800" dirty="0"/>
              <a:t> </a:t>
            </a:r>
          </a:p>
          <a:p>
            <a:r>
              <a:rPr lang="ru-RU" sz="2800" dirty="0"/>
              <a:t>Они могут присмотреться к своим потенциальным сотрудникам непосредственно во время их профессиональной деятельности, и даже подписать с ним отложенный трудовой договор. Тогда начать свою работу в компании выпускники техникума могут либо сразу же при получении диплома о СПО, </a:t>
            </a:r>
            <a:endParaRPr lang="ru-RU" sz="2800" dirty="0" smtClean="0"/>
          </a:p>
          <a:p>
            <a:r>
              <a:rPr lang="ru-RU" sz="2800" dirty="0" smtClean="0"/>
              <a:t>или </a:t>
            </a:r>
            <a:r>
              <a:rPr lang="ru-RU" sz="2800" dirty="0"/>
              <a:t>после поучения высшего образования, </a:t>
            </a:r>
            <a:endParaRPr lang="ru-RU" sz="2800" dirty="0" smtClean="0"/>
          </a:p>
          <a:p>
            <a:r>
              <a:rPr lang="ru-RU" sz="2800" dirty="0" smtClean="0"/>
              <a:t>или </a:t>
            </a:r>
            <a:r>
              <a:rPr lang="ru-RU" sz="2800" dirty="0"/>
              <a:t>же после службы в армии.</a:t>
            </a:r>
          </a:p>
        </p:txBody>
      </p:sp>
    </p:spTree>
    <p:extLst>
      <p:ext uri="{BB962C8B-B14F-4D97-AF65-F5344CB8AC3E}">
        <p14:creationId xmlns="" xmlns:p14="http://schemas.microsoft.com/office/powerpoint/2010/main" val="18496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22376" y="0"/>
            <a:ext cx="4909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Преимущества демонстрационного экзамена: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140" y="1859100"/>
            <a:ext cx="81603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Есть плюсы и для самого нашего техникума:</a:t>
            </a:r>
            <a:r>
              <a:rPr lang="ru-RU" sz="4000" dirty="0">
                <a:solidFill>
                  <a:srgbClr val="FF0000"/>
                </a:solidFill>
              </a:rPr>
              <a:t> </a:t>
            </a:r>
            <a:endParaRPr lang="ru-RU" sz="4000" dirty="0" smtClean="0">
              <a:solidFill>
                <a:srgbClr val="FF0000"/>
              </a:solidFill>
            </a:endParaRPr>
          </a:p>
          <a:p>
            <a:r>
              <a:rPr lang="ru-RU" sz="4000" dirty="0" smtClean="0"/>
              <a:t>он </a:t>
            </a:r>
            <a:r>
              <a:rPr lang="ru-RU" sz="4000" dirty="0"/>
              <a:t>может более объективно оценить качество своих программ и материально-техническую базу.</a:t>
            </a:r>
          </a:p>
        </p:txBody>
      </p:sp>
    </p:spTree>
    <p:extLst>
      <p:ext uri="{BB962C8B-B14F-4D97-AF65-F5344CB8AC3E}">
        <p14:creationId xmlns="" xmlns:p14="http://schemas.microsoft.com/office/powerpoint/2010/main" val="3218298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org/uploads/construction-pipe-backgrounds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lerey-room.ru/images/042552_14175699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705"/>
            <a:ext cx="1656184" cy="2119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chool3vileiyka.edu.minskregion.by/gallery/8/previews-med/dc91aac1-5904-4909-9b3c-5e8f17332fa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6" y="4788024"/>
            <a:ext cx="1948319" cy="20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t="1972"/>
          <a:stretch/>
        </p:blipFill>
        <p:spPr bwMode="auto">
          <a:xfrm>
            <a:off x="14312" y="0"/>
            <a:ext cx="912968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017129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1963</Words>
  <Application>Microsoft Office PowerPoint</Application>
  <PresentationFormat>Экран (4:3)</PresentationFormat>
  <Paragraphs>231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XTreme.ws</cp:lastModifiedBy>
  <cp:revision>115</cp:revision>
  <dcterms:created xsi:type="dcterms:W3CDTF">2019-01-12T12:25:12Z</dcterms:created>
  <dcterms:modified xsi:type="dcterms:W3CDTF">2019-03-20T07:11:58Z</dcterms:modified>
  <cp:contentStatus/>
</cp:coreProperties>
</file>